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>
        <p:scale>
          <a:sx n="200" d="100"/>
          <a:sy n="200" d="100"/>
        </p:scale>
        <p:origin x="-144" y="-54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995A5-3D5F-4F74-BB80-49B872AD5FA5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9FCA6-0302-4F33-9CA3-A6D897E5AF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0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A516-346C-4C30-B370-C9C912D9B571}" type="datetime1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101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0A71-2BD1-43D3-A4E8-1ED864664835}" type="datetime1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5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809CD-835B-40DE-9FAB-4976DD046164}" type="datetime1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13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C1052-FD6B-425A-8C2B-55942A8699FE}" type="datetime1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54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3D85E1B-B87F-4FAD-AD10-FDC991EF78CA}" type="datetime1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8E794-23D8-414B-A710-70BF7A16771A}" type="datetime1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65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B690-1916-4A35-9860-AD57A3AFAD65}" type="datetime1">
              <a:rPr lang="en-US" smtClean="0"/>
              <a:t>9/5/2025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2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09455-14AB-4CDE-B75F-744F8F471B02}" type="datetime1">
              <a:rPr lang="en-US" smtClean="0"/>
              <a:t>9/5/2025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90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7576B-3524-4883-9F9C-7C35572BE6B4}" type="datetime1">
              <a:rPr lang="en-US" smtClean="0"/>
              <a:t>9/5/2025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0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56DD-4DDC-4A8C-B143-635D7848BD02}" type="datetime1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2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93D72-8D56-403B-B669-53C7D90BB7E4}" type="datetime1">
              <a:rPr lang="en-US" smtClean="0"/>
              <a:t>9/5/2025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970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9608DFB-8885-42C5-93B4-A97D6C8BDE01}" type="datetime1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5542DC51-834A-45D7-B182-5F9A1A420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31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library.r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scilit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studopedia.ru/17_155061_gipoteza.html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opedia.ru/17_114789_deduktsiya-i-induktsiya-ih-sushchnost-i-naznachenie.html" TargetMode="External"/><Relationship Id="rId2" Type="http://schemas.openxmlformats.org/officeDocument/2006/relationships/hyperlink" Target="https://studopedia.ru/7_125948_induktsiya.html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0A62EC8-7FE0-051D-6C83-28306B62FB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4034" b="20966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6EE8A42-3446-9082-2A93-B328412C8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6000">
                <a:solidFill>
                  <a:srgbClr val="FFFFFF"/>
                </a:solidFill>
              </a:rPr>
              <a:t>Научное исследование: его сущность и особенности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E28B635-F995-5559-B38A-3299C79E7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216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E83FFA-9953-FCD7-E4A8-C0D508F25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27BFC5-9B25-0E9A-79A2-2A2E61288FA7}"/>
              </a:ext>
            </a:extLst>
          </p:cNvPr>
          <p:cNvSpPr txBox="1"/>
          <p:nvPr/>
        </p:nvSpPr>
        <p:spPr>
          <a:xfrm>
            <a:off x="190500" y="320502"/>
            <a:ext cx="11480800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Bef>
                <a:spcPts val="200"/>
              </a:spcBef>
              <a:buNone/>
            </a:pPr>
            <a:r>
              <a:rPr lang="ru-RU" sz="2000" b="1" i="1">
                <a:solidFill>
                  <a:srgbClr val="0F7CC6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Организация справочно-информационной деятельности.</a:t>
            </a:r>
            <a:endParaRPr lang="en-US" b="1">
              <a:solidFill>
                <a:srgbClr val="1F3763"/>
              </a:solidFill>
              <a:effectLst/>
              <a:latin typeface="Calibri Light" panose="020F03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2B9A07-620B-E549-923C-B3393AD06417}"/>
              </a:ext>
            </a:extLst>
          </p:cNvPr>
          <p:cNvSpPr txBox="1"/>
          <p:nvPr/>
        </p:nvSpPr>
        <p:spPr>
          <a:xfrm>
            <a:off x="539750" y="1650197"/>
            <a:ext cx="113538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При поиске необходимых информационных сведений исследователю следует четко себе представлять, где их можно найти и какие возможности в этом отношении имеют те организации, которые существуют для этой цели (библиотеки и органы научно-технической информации).</a:t>
            </a:r>
          </a:p>
          <a:p>
            <a:r>
              <a:rPr lang="ru-RU" sz="160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b="1"/>
              <a:t>По своим возможностям они не равны, но тем не менее формы обслуживания читателей у них в основном одни и те же:</a:t>
            </a:r>
            <a:endParaRPr lang="en-US"/>
          </a:p>
          <a:p>
            <a:r>
              <a:rPr lang="ru-RU"/>
              <a:t>– справочно-библиографическое обслуживание;</a:t>
            </a:r>
            <a:endParaRPr lang="en-US"/>
          </a:p>
          <a:p>
            <a:r>
              <a:rPr lang="ru-RU"/>
              <a:t>– читальный зал;</a:t>
            </a:r>
            <a:endParaRPr lang="en-US"/>
          </a:p>
          <a:p>
            <a:r>
              <a:rPr lang="ru-RU"/>
              <a:t>– абонемент;</a:t>
            </a:r>
            <a:endParaRPr lang="en-US"/>
          </a:p>
          <a:p>
            <a:r>
              <a:rPr lang="ru-RU"/>
              <a:t>– межбиблиотечный обмен;</a:t>
            </a:r>
            <a:endParaRPr lang="en-US"/>
          </a:p>
          <a:p>
            <a:r>
              <a:rPr lang="ru-RU"/>
              <a:t>– заочный абонемент;</a:t>
            </a:r>
            <a:endParaRPr lang="en-US"/>
          </a:p>
          <a:p>
            <a:r>
              <a:rPr lang="ru-RU"/>
              <a:t>– изготовление фото и ксерокопий;</a:t>
            </a:r>
            <a:endParaRPr lang="en-US"/>
          </a:p>
          <a:p>
            <a:r>
              <a:rPr lang="ru-RU"/>
              <a:t>– микрофильмирование;</a:t>
            </a:r>
            <a:endParaRPr lang="en-US"/>
          </a:p>
          <a:p>
            <a:r>
              <a:rPr lang="ru-RU"/>
              <a:t>– запись на электронные носители.</a:t>
            </a:r>
          </a:p>
          <a:p>
            <a:endParaRPr lang="ru-RU"/>
          </a:p>
          <a:p>
            <a:endParaRPr lang="ru-RU"/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233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AD1BF4-3DB8-B960-CF2E-AA2C9CE02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DAEBBC-18A0-B844-F272-7AD598BFD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82" y="702519"/>
            <a:ext cx="10696036" cy="47838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32C29C-ADC7-DA41-D3B9-9B418453ABE9}"/>
              </a:ext>
            </a:extLst>
          </p:cNvPr>
          <p:cNvSpPr txBox="1"/>
          <p:nvPr/>
        </p:nvSpPr>
        <p:spPr>
          <a:xfrm>
            <a:off x="930545" y="5748337"/>
            <a:ext cx="2676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hlinkClick r:id="rId3"/>
              </a:rPr>
              <a:t>https://elibrary.ru</a:t>
            </a:r>
            <a:endParaRPr lang="en-US"/>
          </a:p>
          <a:p>
            <a:r>
              <a:rPr lang="en-US">
                <a:hlinkClick r:id="rId4"/>
              </a:rPr>
              <a:t>https://www.scilit.com/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6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C3062D-F939-58B3-1135-D3F6279E5B69}"/>
              </a:ext>
            </a:extLst>
          </p:cNvPr>
          <p:cNvSpPr txBox="1"/>
          <p:nvPr/>
        </p:nvSpPr>
        <p:spPr>
          <a:xfrm>
            <a:off x="793750" y="501944"/>
            <a:ext cx="11004550" cy="380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9875">
              <a:lnSpc>
                <a:spcPct val="107000"/>
              </a:lnSpc>
              <a:buNone/>
            </a:pPr>
            <a:r>
              <a:rPr lang="ru-RU" sz="2000" b="1" i="1">
                <a:solidFill>
                  <a:srgbClr val="0F7CC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Методологический замысел исследования и его основные этапы</a:t>
            </a:r>
            <a:endParaRPr lang="en-US" b="1">
              <a:solidFill>
                <a:srgbClr val="4E81B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Замысел исследования – это основная идея, которая связывает воедино все структурные элементы методики, определяет порядок проведения исследования, его основные этапы.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В замысле исследования выстраиваются в логический порядок следующие необходимые элементы: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цель, задачи, </a:t>
            </a:r>
            <a:r>
              <a:rPr lang="ru-RU" sz="2000" b="1" u="sng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гипотеза</a:t>
            </a: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 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исследования;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критерии, показатели развития конкретного явления, соотносящиеся с конкретными методами исследования;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последовательность применения этих методов, порядок управления ходом исследования (эксперимента);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порядок регистрации, накопления и обобщения исследовательского материала;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порядок и формы представления результатов исследования.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38E3AF-FE68-7C41-9ABE-741117E53476}"/>
              </a:ext>
            </a:extLst>
          </p:cNvPr>
          <p:cNvSpPr txBox="1"/>
          <p:nvPr/>
        </p:nvSpPr>
        <p:spPr>
          <a:xfrm>
            <a:off x="793750" y="4723140"/>
            <a:ext cx="6559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Замысел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исследования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определяет и его этапы. Обычно исследование состоит из трех рабочих этапов.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CD83E9-9234-B296-1E83-D1B34D764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0" y="4250946"/>
            <a:ext cx="2859087" cy="2226053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F7BE789-8D2C-755C-7A80-71DF1C22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85AC56D-538B-B68E-DA19-66828B9F9910}"/>
              </a:ext>
            </a:extLst>
          </p:cNvPr>
          <p:cNvSpPr txBox="1"/>
          <p:nvPr/>
        </p:nvSpPr>
        <p:spPr>
          <a:xfrm>
            <a:off x="476250" y="681840"/>
            <a:ext cx="1113155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Первый этап включает в себя: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выбор научной проблемы и темы;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определение объекта и предмета исследования, целей и основных задач;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разработку гипотезы исследования.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Второй этап работы содержит: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выбор методов и разработку методики проведения исследования;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непосредственно специальные процессы самого научного исследования;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формулирование предварительных выводов, их апробирование и уточнение;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обоснование заключительных выводов и практических рекомендаций.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Третий этап является заключительным.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 строится на основе внедрения полученных научно-исследовательских результатов в практику. Работа литературно оформляется.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Логика каждого исследования специфична. Любой исследователь исходит из характера научной проблемы, целей и задач работы, конкретного информационного материала, которым он располагает, уровня ресурсной оснащенности исследования и своих возможностей. Каждый рабочий этап исследования имеет свои характерные особенности.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7E4A89-2651-6C87-F329-E50345ADB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393" y="412750"/>
            <a:ext cx="2359382" cy="170815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4FA6-51D6-79DF-CCE2-05E87C19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21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3EF0B8-02CA-C699-8839-73904F5EA1F9}"/>
              </a:ext>
            </a:extLst>
          </p:cNvPr>
          <p:cNvSpPr txBox="1"/>
          <p:nvPr/>
        </p:nvSpPr>
        <p:spPr>
          <a:xfrm>
            <a:off x="698500" y="410051"/>
            <a:ext cx="11195050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Тема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 ней отражается научная проблема в ее характерных чертах. Удачная, точная в смысловом отношении формулировка темы уточняет проблему, очерчивает рамки исследования, конкретизирует основной замысел, создавая тем самым предпосылки успеха работы в целом.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en-US" sz="200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Объект исследования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Это та совокупность связей, отношений и свойств, которая существует объективно в теории, практике, требует некоторых определенных уточнений и служит источником необходимой для исследователей информации.</a:t>
            </a:r>
            <a:endParaRPr lang="en-US" sz="200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 исследования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Этот элемент является более конкретным и включает только те связи и отношения, которые подлежат непосредственному изучению в данной исследовательской работе, устанавливают границы научного поиска в каждом объекте.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17F055-4F7D-22F7-DF18-242BB1764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4070350"/>
            <a:ext cx="4572000" cy="25908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3825D-75D5-5E74-CD58-E9702F107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82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A78966-D5D9-6CD6-E046-1451E7083103}"/>
              </a:ext>
            </a:extLst>
          </p:cNvPr>
          <p:cNvSpPr txBox="1"/>
          <p:nvPr/>
        </p:nvSpPr>
        <p:spPr>
          <a:xfrm>
            <a:off x="635000" y="364341"/>
            <a:ext cx="114173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i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 </a:t>
            </a: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формулируется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кратко и предельно точно, в смысловом отношении выражая то основное, что намеревается сделать исследователь. Она подробно конкретизируется и развивается в </a:t>
            </a:r>
            <a:r>
              <a:rPr lang="ru-RU" sz="2000" i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задачах исследования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Например, задачи исследования в научной работе могут быть представлены в следующем виде: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Первая задача, как правило, связана с выявлением, уточнением, углублением, методологическим обоснованием сущности, природы, структуры изучаемого объекта.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Вторая связана с анализом реального состояния предмета исследования, динамики, внутренних противоречий развития во времени и пространстве.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Третья касается основных возможностей и способностей преобразования предмета исследования, моделирования, опытно-экспериментальной проверки.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Четвертая связана с выявлением направлений, путей и средств повышения эффективности совершенствования исследуемого явления, процесса, т.е. с практическими аспектами научной работы, с проблемой управления исследуемым объектом.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Задач в исследовательской работе не должно быть много.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117291-4E0F-CB52-FD8C-7B92E6709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050" y="4077850"/>
            <a:ext cx="2760662" cy="26214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50E5D-8984-47CF-9137-4AC3F56F1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774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D5BCC1-C071-B149-9077-BB78A75B4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4EF885-14AA-1E39-5DA7-AF04B8D25EA3}"/>
              </a:ext>
            </a:extLst>
          </p:cNvPr>
          <p:cNvSpPr txBox="1"/>
          <p:nvPr/>
        </p:nvSpPr>
        <p:spPr>
          <a:xfrm>
            <a:off x="635000" y="29158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Общая схема научного исследования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5A68F0-2A3A-9A90-DAF0-FDFF9A499381}"/>
              </a:ext>
            </a:extLst>
          </p:cNvPr>
          <p:cNvSpPr txBox="1"/>
          <p:nvPr/>
        </p:nvSpPr>
        <p:spPr>
          <a:xfrm>
            <a:off x="425450" y="1047750"/>
            <a:ext cx="1133475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	Обоснование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актуальности</a:t>
            </a: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выбранной темы является начальным этапом любого исследования. В применении к научной работе понятие «актуальность» имеет некоторые особенности в зависимости от назначения исследования.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Курсовая, дипломная работа или проект, диссертация являются квалификационными работами разного профессионального уровня, и то, как их автор умеет выбрать тему и насколько правильно он эту тему понимает и оценивает с точки зрения своевременности, социальной значимости, экономической и коммерческой важности, характеризует его научную зрелость и соответствующий уровень профессиональной подготовленности к практической деятельности.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Освещение актуальности должно быть не многословным, но понятным. Начинать ее описание издалека нет особой необходимости. Достаточно в пределах одной машинописной страницы показать главное – суть проблемной ситуации, из чего и будет видна актуальность темы.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Следовательно, формулировка проблемной ситуации является очень важной частью введения квалификационной работы. Поэтому имеет смысл остановиться на понятии «проблема» несколько более подробно.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Любое научное исследование проводится для того, чтобы преодолеть определенные трудности в процессе познания новых явлений, объяснить ранее неизвестные факты или выявить неполноту старых способов объяснения известных фактов.</a:t>
            </a: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062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A346B1-0A3B-CF63-B981-32C2CB245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7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EDC723-684E-8A83-31E9-2ADB26A4B942}"/>
              </a:ext>
            </a:extLst>
          </p:cNvPr>
          <p:cNvSpPr txBox="1"/>
          <p:nvPr/>
        </p:nvSpPr>
        <p:spPr>
          <a:xfrm>
            <a:off x="317500" y="876300"/>
            <a:ext cx="115570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000"/>
              <a:t>Очень важным следующим этапом научного исследования является выбор </a:t>
            </a:r>
            <a:r>
              <a:rPr lang="ru-RU" sz="2000" b="1"/>
              <a:t>методов исследования</a:t>
            </a:r>
            <a:r>
              <a:rPr lang="ru-RU" sz="2000"/>
              <a:t>, которые служат инструментом в извлечении фактического материала, являясь необходимым условием достижения поставленной в научной работе цели.</a:t>
            </a:r>
            <a:endParaRPr lang="en-US" sz="2000"/>
          </a:p>
          <a:p>
            <a:r>
              <a:rPr lang="ru-RU" sz="2000"/>
              <a:t>	</a:t>
            </a:r>
          </a:p>
          <a:p>
            <a:r>
              <a:rPr lang="ru-RU" sz="2000" b="1"/>
              <a:t>	Описание процесса исследования </a:t>
            </a:r>
            <a:r>
              <a:rPr lang="ru-RU" sz="2000"/>
              <a:t>является основной частью научно-исследовательской работы, в которой освещаются методика, техника, технологии, операции исследования с использованием логических законов и правил.</a:t>
            </a:r>
            <a:endParaRPr lang="en-US" sz="2000"/>
          </a:p>
          <a:p>
            <a:pPr>
              <a:buNone/>
            </a:pPr>
            <a:endParaRPr lang="ru-RU" sz="200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/>
              <a:t>	Заключительным этапом являются </a:t>
            </a:r>
            <a:r>
              <a:rPr lang="ru-RU" sz="2000" b="1"/>
              <a:t>выводы</a:t>
            </a:r>
            <a:r>
              <a:rPr lang="ru-RU" sz="2000"/>
              <a:t>, которые содержат все то новое и существенное, что составляет научные и практические результаты проведенной исследовательской работы.</a:t>
            </a:r>
            <a:endParaRPr lang="en-US" sz="2000"/>
          </a:p>
          <a:p>
            <a:pPr>
              <a:buNone/>
            </a:pPr>
            <a:endParaRPr lang="en-US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108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489D95-3B15-6DFE-DE6B-E4CDF1128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8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F46EAD-FF49-3238-D22A-AFA0CFECA446}"/>
              </a:ext>
            </a:extLst>
          </p:cNvPr>
          <p:cNvSpPr txBox="1"/>
          <p:nvPr/>
        </p:nvSpPr>
        <p:spPr>
          <a:xfrm>
            <a:off x="419100" y="336550"/>
            <a:ext cx="11366500" cy="620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>
              <a:lnSpc>
                <a:spcPct val="107000"/>
              </a:lnSpc>
              <a:buNone/>
            </a:pPr>
            <a:r>
              <a:rPr lang="ru-RU" sz="1800" b="1" i="1">
                <a:solidFill>
                  <a:srgbClr val="0F7CC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Научные методы познания в исследованиях</a:t>
            </a:r>
            <a:endParaRPr lang="en-US" sz="1800" b="1">
              <a:solidFill>
                <a:srgbClr val="4E81B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buNone/>
            </a:pPr>
            <a:r>
              <a:rPr lang="ru-RU" sz="1800" b="1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В методологии научных исследований выделяют два уровня познания</a:t>
            </a:r>
            <a:r>
              <a:rPr lang="ru-RU" sz="18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180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эмпирический – наблюдение и эксперимент, а также группировка, классификация и описание результатов эксперимента, наблюдений;</a:t>
            </a:r>
            <a:endParaRPr lang="en-US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1800">
                <a:solidFill>
                  <a:srgbClr val="333333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теоретический – построение и развитие научных гипотез, теорий, формулировка законов и выделение из них логических следствий, сопоставление различных гипотез и теорий.</a:t>
            </a:r>
          </a:p>
          <a:p>
            <a:pPr>
              <a:buNone/>
            </a:pPr>
            <a:endParaRPr lang="ru-RU">
              <a:solidFill>
                <a:srgbClr val="333333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>
                <a:solidFill>
                  <a:srgbClr val="FF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Системный подход</a:t>
            </a:r>
          </a:p>
          <a:p>
            <a:r>
              <a:rPr lang="ru-RU" b="1"/>
              <a:t>Анализ – это</a:t>
            </a:r>
            <a:r>
              <a:rPr lang="ru-RU"/>
              <a:t> метод исследования, который включает в себя изучение предмета путем мысленного или практического расчленения его на составные элементы (части объекта, его признаки, свойства, отношения, характеристики, параметры и т.д.). Каждая из выделенных частей анализируется раздельно в пределах единого целого. Например, анализ производительности труда рабочих производится по каждому цеху и по предприятию в целом.</a:t>
            </a:r>
            <a:endParaRPr lang="en-US"/>
          </a:p>
          <a:p>
            <a:r>
              <a:rPr lang="ru-RU" b="1"/>
              <a:t>Синтез</a:t>
            </a:r>
            <a:r>
              <a:rPr lang="ru-RU"/>
              <a:t> – метод изучения объекта в его целостности, в единстве и взаимной связи его частей. В процессе научных исследований синтез связан с анализом, поскольку он позволяет соединить части предмета, расчлененного в процессе анализа, установить их связь и познать предмет как единое целое.</a:t>
            </a:r>
          </a:p>
          <a:p>
            <a:endParaRPr lang="ru-RU"/>
          </a:p>
          <a:p>
            <a:r>
              <a:rPr lang="ru-RU" b="1" u="sng">
                <a:hlinkClick r:id="rId2"/>
              </a:rPr>
              <a:t>Индукция</a:t>
            </a:r>
            <a:r>
              <a:rPr lang="ru-RU" b="1"/>
              <a:t> </a:t>
            </a:r>
            <a:r>
              <a:rPr lang="ru-RU"/>
              <a:t>– метод исследования, при котором общий вывод о признаках множества элементов делается на основе изучения этих признаков у части элементов этого множества. </a:t>
            </a:r>
            <a:endParaRPr lang="en-US"/>
          </a:p>
          <a:p>
            <a:r>
              <a:rPr lang="ru-RU" b="1" u="sng">
                <a:hlinkClick r:id="rId3"/>
              </a:rPr>
              <a:t>Дедукция</a:t>
            </a:r>
            <a:r>
              <a:rPr lang="ru-RU" b="1"/>
              <a:t> </a:t>
            </a:r>
            <a:r>
              <a:rPr lang="ru-RU"/>
              <a:t>– метод логического умозаключения от общего к частному, когда сначала исследуется состояние объекта в целом, а затем его отдельных элементов. </a:t>
            </a:r>
            <a:endParaRPr lang="en-US"/>
          </a:p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026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281EA5-A0AE-F641-5069-A7000724F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DC51-834A-45D7-B182-5F9A1A420052}" type="slidenum">
              <a:rPr lang="en-US" smtClean="0"/>
              <a:t>9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459BAD-A59A-F55C-8421-BB630749C663}"/>
              </a:ext>
            </a:extLst>
          </p:cNvPr>
          <p:cNvSpPr txBox="1"/>
          <p:nvPr/>
        </p:nvSpPr>
        <p:spPr>
          <a:xfrm>
            <a:off x="304800" y="146050"/>
            <a:ext cx="1152525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>
                <a:solidFill>
                  <a:srgbClr val="333333"/>
                </a:solidFill>
                <a:effectLst/>
                <a:latin typeface="Cambria" panose="020405030504060302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Аналогия</a:t>
            </a:r>
            <a:r>
              <a:rPr lang="ru-RU" sz="1800">
                <a:solidFill>
                  <a:srgbClr val="333333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метод научного умозаключения, посредством которого достигается познание одних предметов и явлений на основании их сходства с другими. Он основывается на сходстве некоторых сторон различных предметов и явлений.</a:t>
            </a:r>
          </a:p>
          <a:p>
            <a:r>
              <a:rPr lang="ru-RU" b="1"/>
              <a:t>Сравнение</a:t>
            </a:r>
            <a:r>
              <a:rPr lang="ru-RU"/>
              <a:t> – метод научного изучения, посредством которого устанавливаются сходство и различие предметов и явлений действительности.</a:t>
            </a:r>
            <a:endParaRPr lang="en-US"/>
          </a:p>
          <a:p>
            <a:r>
              <a:rPr lang="ru-RU" b="1"/>
              <a:t>Измерение</a:t>
            </a:r>
            <a:r>
              <a:rPr lang="ru-RU"/>
              <a:t> – метод научного исследования процесса определения численного значения некоторой величины посредством определенной заранее единицы измерения.</a:t>
            </a:r>
            <a:endParaRPr lang="en-US"/>
          </a:p>
          <a:p>
            <a:r>
              <a:rPr lang="ru-RU" b="1"/>
              <a:t>Исторический подход</a:t>
            </a:r>
            <a:r>
              <a:rPr lang="ru-RU"/>
              <a:t> – метод научного познания, в процессе которого происходит воспроизведение истории изучаемого объекта, явления во всей ее многогранности с учетом всех случайностей.</a:t>
            </a:r>
          </a:p>
          <a:p>
            <a:r>
              <a:rPr lang="ru-RU" b="1"/>
              <a:t>Логический подход</a:t>
            </a:r>
            <a:r>
              <a:rPr lang="ru-RU"/>
              <a:t> – метод научного умозаключения, посредством которого достигается воспроизведение в мышлении сложного динамического явления в форме исторической теории с отвлечением от случайностей и отдельных несущественных фактов.</a:t>
            </a:r>
            <a:endParaRPr lang="en-US"/>
          </a:p>
          <a:p>
            <a:endParaRPr lang="en-US"/>
          </a:p>
          <a:p>
            <a:r>
              <a:rPr lang="ru-RU" b="1"/>
              <a:t>Моделирование</a:t>
            </a:r>
            <a:r>
              <a:rPr lang="ru-RU"/>
              <a:t> – метод научного познания, основанный на замене изучаемого предмета, явления на его аналог (модель), содержащий существенные черты характеристики оригинала.  Например, в экономических исследованиях широко применяется экономико-математическое моделирование, когда модель и ее оригинал описываются тождественными уравнениями и исследуются с помощью ЭВМ (например транспортные маршруты при автомобильных перевозках грузов).</a:t>
            </a:r>
          </a:p>
          <a:p>
            <a:r>
              <a:rPr lang="ru-RU" b="1"/>
              <a:t>Наблюдение</a:t>
            </a:r>
            <a:r>
              <a:rPr lang="ru-RU"/>
              <a:t> – метод изучения предмета путем его количественного измерения и качественной характеристики. Применяется при изучении трудоемкости изделий путем хронометражных наблюдений, при контрольном раскрое сырья, расхода материалов, выполнения технологических операций и т.п.</a:t>
            </a:r>
            <a:endParaRPr lang="en-US"/>
          </a:p>
          <a:p>
            <a:r>
              <a:rPr lang="ru-RU" b="1"/>
              <a:t>Эксперимент</a:t>
            </a:r>
            <a:r>
              <a:rPr lang="ru-RU"/>
              <a:t> – научно поставленный опыт в соответствии с целью исследования для проверки результатов теоретических исследований.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426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176</TotalTime>
  <Words>1357</Words>
  <Application>Microsoft Office PowerPoint</Application>
  <PresentationFormat>Widescreen</PresentationFormat>
  <Paragraphs>90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Aptos</vt:lpstr>
      <vt:lpstr>Calibri</vt:lpstr>
      <vt:lpstr>Calibri Light</vt:lpstr>
      <vt:lpstr>Cambria</vt:lpstr>
      <vt:lpstr>Rockwell</vt:lpstr>
      <vt:lpstr>Rockwell Condensed</vt:lpstr>
      <vt:lpstr>Times New Roman</vt:lpstr>
      <vt:lpstr>Wingdings</vt:lpstr>
      <vt:lpstr>Wood Type</vt:lpstr>
      <vt:lpstr>Научное исследование: его сущность и особенности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Александр Ляпин</dc:creator>
  <cp:lastModifiedBy>Александр Ляпин</cp:lastModifiedBy>
  <cp:revision>2</cp:revision>
  <dcterms:created xsi:type="dcterms:W3CDTF">2025-09-03T20:43:13Z</dcterms:created>
  <dcterms:modified xsi:type="dcterms:W3CDTF">2025-09-05T12:28:04Z</dcterms:modified>
</cp:coreProperties>
</file>